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ik7jmK3iRib5BwNFzwe/WbA0jP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829"/>
  </p:normalViewPr>
  <p:slideViewPr>
    <p:cSldViewPr snapToGrid="0" snapToObjects="1">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latin typeface="Times New Roman"/>
              <a:ea typeface="Times New Roman"/>
              <a:cs typeface="Times New Roman"/>
              <a:sym typeface="Times New Roman"/>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a:spLocks noGrp="1"/>
          </p:cNvSpPr>
          <p:nvPr>
            <p:ph type="pic" idx="2"/>
          </p:nvPr>
        </p:nvSpPr>
        <p:spPr>
          <a:xfrm>
            <a:off x="5183188" y="987425"/>
            <a:ext cx="6172200" cy="4873625"/>
          </a:xfrm>
          <a:prstGeom prst="rect">
            <a:avLst/>
          </a:prstGeom>
          <a:noFill/>
          <a:ln>
            <a:noFill/>
          </a:ln>
        </p:spPr>
      </p:sp>
      <p:sp>
        <p:nvSpPr>
          <p:cNvPr id="58" name="Google Shape;5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77"/>
        <p:cNvGrpSpPr/>
        <p:nvPr/>
      </p:nvGrpSpPr>
      <p:grpSpPr>
        <a:xfrm>
          <a:off x="0" y="0"/>
          <a:ext cx="0" cy="0"/>
          <a:chOff x="0" y="0"/>
          <a:chExt cx="0" cy="0"/>
        </a:xfrm>
      </p:grpSpPr>
      <p:sp>
        <p:nvSpPr>
          <p:cNvPr id="78" name="Google Shape;78;p1"/>
          <p:cNvSpPr txBox="1"/>
          <p:nvPr/>
        </p:nvSpPr>
        <p:spPr>
          <a:xfrm>
            <a:off x="139150" y="820725"/>
            <a:ext cx="3867000" cy="459000"/>
          </a:xfrm>
          <a:prstGeom prst="rect">
            <a:avLst/>
          </a:prstGeom>
          <a:solidFill>
            <a:srgbClr val="04573A"/>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800">
                <a:solidFill>
                  <a:schemeClr val="lt1"/>
                </a:solidFill>
              </a:rPr>
              <a:t>Introduction</a:t>
            </a:r>
            <a:endParaRPr sz="1800">
              <a:solidFill>
                <a:schemeClr val="lt1"/>
              </a:solidFill>
            </a:endParaRPr>
          </a:p>
        </p:txBody>
      </p:sp>
      <p:sp>
        <p:nvSpPr>
          <p:cNvPr id="79" name="Google Shape;79;p1"/>
          <p:cNvSpPr txBox="1"/>
          <p:nvPr/>
        </p:nvSpPr>
        <p:spPr>
          <a:xfrm>
            <a:off x="4084426" y="820725"/>
            <a:ext cx="4601100" cy="459000"/>
          </a:xfrm>
          <a:prstGeom prst="rect">
            <a:avLst/>
          </a:prstGeom>
          <a:solidFill>
            <a:srgbClr val="04573A"/>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800">
                <a:solidFill>
                  <a:schemeClr val="lt1"/>
                </a:solidFill>
              </a:rPr>
              <a:t>Methods</a:t>
            </a:r>
            <a:endParaRPr sz="1800">
              <a:solidFill>
                <a:schemeClr val="lt1"/>
              </a:solidFill>
            </a:endParaRPr>
          </a:p>
        </p:txBody>
      </p:sp>
      <p:sp>
        <p:nvSpPr>
          <p:cNvPr id="80" name="Google Shape;80;p1"/>
          <p:cNvSpPr txBox="1"/>
          <p:nvPr/>
        </p:nvSpPr>
        <p:spPr>
          <a:xfrm>
            <a:off x="8795150" y="820725"/>
            <a:ext cx="3251400" cy="459000"/>
          </a:xfrm>
          <a:prstGeom prst="rect">
            <a:avLst/>
          </a:prstGeom>
          <a:solidFill>
            <a:srgbClr val="04573A"/>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800">
                <a:solidFill>
                  <a:schemeClr val="lt1"/>
                </a:solidFill>
              </a:rPr>
              <a:t>Results</a:t>
            </a:r>
            <a:endParaRPr sz="1800">
              <a:solidFill>
                <a:schemeClr val="lt1"/>
              </a:solidFill>
            </a:endParaRPr>
          </a:p>
        </p:txBody>
      </p:sp>
      <p:sp>
        <p:nvSpPr>
          <p:cNvPr id="81" name="Google Shape;81;p1"/>
          <p:cNvSpPr txBox="1"/>
          <p:nvPr/>
        </p:nvSpPr>
        <p:spPr>
          <a:xfrm>
            <a:off x="139125" y="1238025"/>
            <a:ext cx="3756000" cy="24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Recent Nursing Events Affecting Nursing Adaptation in Attitudes and Practice:</a:t>
            </a:r>
            <a:endParaRPr sz="1200" dirty="0"/>
          </a:p>
          <a:p>
            <a:pPr marL="457200" lvl="0" indent="-304800" algn="l" rtl="0">
              <a:lnSpc>
                <a:spcPct val="115000"/>
              </a:lnSpc>
              <a:spcBef>
                <a:spcPts val="0"/>
              </a:spcBef>
              <a:spcAft>
                <a:spcPts val="0"/>
              </a:spcAft>
              <a:buSzPts val="1200"/>
              <a:buChar char="●"/>
            </a:pPr>
            <a:r>
              <a:rPr lang="en-US" sz="1200" dirty="0">
                <a:solidFill>
                  <a:schemeClr val="dk1"/>
                </a:solidFill>
              </a:rPr>
              <a:t>COVID19 (2020)</a:t>
            </a:r>
            <a:endParaRPr sz="1200" dirty="0">
              <a:solidFill>
                <a:schemeClr val="dk1"/>
              </a:solidFill>
            </a:endParaRPr>
          </a:p>
          <a:p>
            <a:pPr marL="457200" lvl="0" indent="-304800" algn="l" rtl="0">
              <a:lnSpc>
                <a:spcPct val="115000"/>
              </a:lnSpc>
              <a:spcBef>
                <a:spcPts val="0"/>
              </a:spcBef>
              <a:spcAft>
                <a:spcPts val="0"/>
              </a:spcAft>
              <a:buSzPts val="1200"/>
              <a:buChar char="●"/>
            </a:pPr>
            <a:r>
              <a:rPr lang="en-US" sz="1200" dirty="0">
                <a:solidFill>
                  <a:schemeClr val="dk1"/>
                </a:solidFill>
              </a:rPr>
              <a:t>Rendonda Vought case (2022)</a:t>
            </a:r>
            <a:endParaRPr sz="1200" dirty="0">
              <a:solidFill>
                <a:schemeClr val="dk1"/>
              </a:solidFill>
            </a:endParaRPr>
          </a:p>
          <a:p>
            <a:pPr marL="457200" lvl="0" indent="-304800" algn="l" rtl="0">
              <a:lnSpc>
                <a:spcPct val="115000"/>
              </a:lnSpc>
              <a:spcBef>
                <a:spcPts val="0"/>
              </a:spcBef>
              <a:spcAft>
                <a:spcPts val="0"/>
              </a:spcAft>
              <a:buSzPts val="1200"/>
              <a:buChar char="●"/>
            </a:pPr>
            <a:r>
              <a:rPr lang="en-US" sz="1200" dirty="0">
                <a:solidFill>
                  <a:schemeClr val="dk1"/>
                </a:solidFill>
              </a:rPr>
              <a:t>overturn of Roe v. Wade (2022)</a:t>
            </a:r>
            <a:endParaRPr sz="1200" dirty="0">
              <a:solidFill>
                <a:schemeClr val="dk1"/>
              </a:solidFill>
            </a:endParaRPr>
          </a:p>
          <a:p>
            <a:pPr marL="457200" lvl="0" indent="-304800" algn="l" rtl="0">
              <a:lnSpc>
                <a:spcPct val="115000"/>
              </a:lnSpc>
              <a:spcBef>
                <a:spcPts val="0"/>
              </a:spcBef>
              <a:spcAft>
                <a:spcPts val="0"/>
              </a:spcAft>
              <a:buSzPts val="1200"/>
              <a:buChar char="●"/>
            </a:pPr>
            <a:r>
              <a:rPr lang="en-US" sz="1200" dirty="0">
                <a:solidFill>
                  <a:schemeClr val="dk1"/>
                </a:solidFill>
              </a:rPr>
              <a:t>overturn of Byrd v. Hospitals (2022)</a:t>
            </a:r>
            <a:endParaRPr sz="1200" dirty="0">
              <a:solidFill>
                <a:schemeClr val="dk1"/>
              </a:solidFill>
            </a:endParaRPr>
          </a:p>
          <a:p>
            <a:pPr marL="0" lvl="0" indent="0" algn="l" rtl="0">
              <a:lnSpc>
                <a:spcPct val="115000"/>
              </a:lnSpc>
              <a:spcBef>
                <a:spcPts val="0"/>
              </a:spcBef>
              <a:spcAft>
                <a:spcPts val="0"/>
              </a:spcAft>
              <a:buNone/>
            </a:pPr>
            <a:r>
              <a:rPr lang="en-US" sz="1200" b="1" dirty="0">
                <a:solidFill>
                  <a:schemeClr val="dk1"/>
                </a:solidFill>
              </a:rPr>
              <a:t>Using a mixed survey, how have registered nurses’ attitudes and practice related to reporting errors changed since the overturn of Byrd v. Hospital and Vought case, compared to pre COVID attitudes until now?</a:t>
            </a:r>
            <a:endParaRPr sz="1200" b="1" dirty="0">
              <a:solidFill>
                <a:schemeClr val="dk1"/>
              </a:solidFill>
            </a:endParaRPr>
          </a:p>
        </p:txBody>
      </p:sp>
      <p:sp>
        <p:nvSpPr>
          <p:cNvPr id="82" name="Google Shape;82;p1"/>
          <p:cNvSpPr txBox="1"/>
          <p:nvPr/>
        </p:nvSpPr>
        <p:spPr>
          <a:xfrm>
            <a:off x="4084425" y="1279725"/>
            <a:ext cx="4679400" cy="55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To determine significant areas of negative change that can benefit from interventions. The questions look at categories surrounding </a:t>
            </a:r>
            <a:r>
              <a:rPr lang="en-US" sz="1200">
                <a:solidFill>
                  <a:schemeClr val="dk1"/>
                </a:solidFill>
              </a:rPr>
              <a:t>nurses’ attitude and experience of several parts of their practice including but not limited to…</a:t>
            </a:r>
            <a:endParaRPr sz="1200">
              <a:solidFill>
                <a:schemeClr val="dk1"/>
              </a:solidFill>
            </a:endParaRPr>
          </a:p>
          <a:p>
            <a:pPr marL="457200" lvl="0" indent="-213452" algn="l" rtl="0">
              <a:spcBef>
                <a:spcPts val="0"/>
              </a:spcBef>
              <a:spcAft>
                <a:spcPts val="0"/>
              </a:spcAft>
              <a:buClr>
                <a:schemeClr val="dk1"/>
              </a:buClr>
              <a:buSzPts val="1200"/>
              <a:buChar char="●"/>
            </a:pPr>
            <a:r>
              <a:rPr lang="en-US" sz="1200">
                <a:solidFill>
                  <a:schemeClr val="dk1"/>
                </a:solidFill>
              </a:rPr>
              <a:t>peer review system for reporting</a:t>
            </a:r>
            <a:endParaRPr sz="1200">
              <a:solidFill>
                <a:schemeClr val="dk1"/>
              </a:solidFill>
            </a:endParaRPr>
          </a:p>
          <a:p>
            <a:pPr marL="457200" lvl="0" indent="-213452" algn="l" rtl="0">
              <a:spcBef>
                <a:spcPts val="0"/>
              </a:spcBef>
              <a:spcAft>
                <a:spcPts val="0"/>
              </a:spcAft>
              <a:buClr>
                <a:schemeClr val="dk1"/>
              </a:buClr>
              <a:buSzPts val="1200"/>
              <a:buChar char="●"/>
            </a:pPr>
            <a:r>
              <a:rPr lang="en-US" sz="1200">
                <a:solidFill>
                  <a:schemeClr val="dk1"/>
                </a:solidFill>
              </a:rPr>
              <a:t>private insurance</a:t>
            </a:r>
            <a:endParaRPr sz="1200">
              <a:solidFill>
                <a:schemeClr val="dk1"/>
              </a:solidFill>
            </a:endParaRPr>
          </a:p>
          <a:p>
            <a:pPr marL="457200" lvl="0" indent="-213452" algn="l" rtl="0">
              <a:spcBef>
                <a:spcPts val="0"/>
              </a:spcBef>
              <a:spcAft>
                <a:spcPts val="0"/>
              </a:spcAft>
              <a:buClr>
                <a:schemeClr val="dk1"/>
              </a:buClr>
              <a:buSzPts val="1200"/>
              <a:buChar char="●"/>
            </a:pPr>
            <a:r>
              <a:rPr lang="en-US" sz="1200">
                <a:solidFill>
                  <a:schemeClr val="dk1"/>
                </a:solidFill>
              </a:rPr>
              <a:t>medication administration errors (MAE)</a:t>
            </a:r>
            <a:endParaRPr sz="1200">
              <a:solidFill>
                <a:schemeClr val="dk1"/>
              </a:solidFill>
            </a:endParaRPr>
          </a:p>
          <a:p>
            <a:pPr marL="457200" lvl="0" indent="-213452" algn="l" rtl="0">
              <a:spcBef>
                <a:spcPts val="0"/>
              </a:spcBef>
              <a:spcAft>
                <a:spcPts val="0"/>
              </a:spcAft>
              <a:buClr>
                <a:schemeClr val="dk1"/>
              </a:buClr>
              <a:buSzPts val="1200"/>
              <a:buChar char="●"/>
            </a:pPr>
            <a:r>
              <a:rPr lang="en-US" sz="1200">
                <a:solidFill>
                  <a:schemeClr val="dk1"/>
                </a:solidFill>
              </a:rPr>
              <a:t>stress and coping</a:t>
            </a:r>
            <a:endParaRPr sz="1200">
              <a:solidFill>
                <a:schemeClr val="dk1"/>
              </a:solidFill>
            </a:endParaRPr>
          </a:p>
          <a:p>
            <a:pPr marL="0" lvl="0" indent="0" algn="l" rtl="0">
              <a:spcBef>
                <a:spcPts val="0"/>
              </a:spcBef>
              <a:spcAft>
                <a:spcPts val="0"/>
              </a:spcAft>
              <a:buNone/>
            </a:pPr>
            <a:r>
              <a:rPr lang="en-US" sz="1200">
                <a:solidFill>
                  <a:schemeClr val="dk1"/>
                </a:solidFill>
              </a:rPr>
              <a:t>Participants: </a:t>
            </a:r>
            <a:endParaRPr sz="1200">
              <a:solidFill>
                <a:schemeClr val="dk1"/>
              </a:solidFill>
            </a:endParaRPr>
          </a:p>
          <a:p>
            <a:pPr marL="457200" lvl="0" indent="-213452" algn="l" rtl="0">
              <a:spcBef>
                <a:spcPts val="0"/>
              </a:spcBef>
              <a:spcAft>
                <a:spcPts val="0"/>
              </a:spcAft>
              <a:buClr>
                <a:schemeClr val="dk1"/>
              </a:buClr>
              <a:buSzPts val="1200"/>
              <a:buChar char="●"/>
            </a:pPr>
            <a:r>
              <a:rPr lang="en-US" sz="1200">
                <a:solidFill>
                  <a:schemeClr val="dk1"/>
                </a:solidFill>
              </a:rPr>
              <a:t>&gt;18 years old, RN to BSN student at Charlotte, currently or in the past 6 months worked as an RN</a:t>
            </a:r>
            <a:endParaRPr sz="1200">
              <a:solidFill>
                <a:schemeClr val="dk1"/>
              </a:solidFill>
            </a:endParaRPr>
          </a:p>
          <a:p>
            <a:pPr marL="0" lvl="0" indent="0" algn="l" rtl="0">
              <a:spcBef>
                <a:spcPts val="0"/>
              </a:spcBef>
              <a:spcAft>
                <a:spcPts val="0"/>
              </a:spcAft>
              <a:buNone/>
            </a:pPr>
            <a:r>
              <a:rPr lang="en-US" sz="1200">
                <a:solidFill>
                  <a:schemeClr val="dk1"/>
                </a:solidFill>
              </a:rPr>
              <a:t>Type of Survey:</a:t>
            </a:r>
            <a:endParaRPr sz="1200">
              <a:solidFill>
                <a:schemeClr val="dk1"/>
              </a:solidFill>
            </a:endParaRPr>
          </a:p>
          <a:p>
            <a:pPr marL="457200" lvl="0" indent="-213452" algn="l" rtl="0">
              <a:spcBef>
                <a:spcPts val="0"/>
              </a:spcBef>
              <a:spcAft>
                <a:spcPts val="0"/>
              </a:spcAft>
              <a:buClr>
                <a:schemeClr val="dk1"/>
              </a:buClr>
              <a:buSzPts val="1200"/>
              <a:buChar char="●"/>
            </a:pPr>
            <a:r>
              <a:rPr lang="en-US" sz="1200">
                <a:solidFill>
                  <a:schemeClr val="dk1"/>
                </a:solidFill>
              </a:rPr>
              <a:t>electronic mixed survey with three parts</a:t>
            </a:r>
            <a:endParaRPr sz="1200">
              <a:solidFill>
                <a:schemeClr val="dk1"/>
              </a:solidFill>
            </a:endParaRPr>
          </a:p>
          <a:p>
            <a:pPr marL="914400" lvl="1" indent="-247650" algn="l" rtl="0">
              <a:spcBef>
                <a:spcPts val="0"/>
              </a:spcBef>
              <a:spcAft>
                <a:spcPts val="0"/>
              </a:spcAft>
              <a:buClr>
                <a:schemeClr val="dk1"/>
              </a:buClr>
              <a:buSzPts val="1200"/>
              <a:buChar char="○"/>
            </a:pPr>
            <a:r>
              <a:rPr lang="en-US" sz="1200">
                <a:solidFill>
                  <a:schemeClr val="dk1"/>
                </a:solidFill>
              </a:rPr>
              <a:t>ADAPTA-10 modified survey with modified likert scale, multiple choice, and open ended for comments</a:t>
            </a:r>
            <a:endParaRPr sz="1200">
              <a:solidFill>
                <a:schemeClr val="dk1"/>
              </a:solidFill>
            </a:endParaRPr>
          </a:p>
          <a:p>
            <a:pPr marL="1371600" lvl="0" indent="0" algn="l" rtl="0">
              <a:spcBef>
                <a:spcPts val="0"/>
              </a:spcBef>
              <a:spcAft>
                <a:spcPts val="0"/>
              </a:spcAft>
              <a:buNone/>
            </a:pPr>
            <a:r>
              <a:rPr lang="en-US" sz="1200">
                <a:solidFill>
                  <a:schemeClr val="dk1"/>
                </a:solidFill>
              </a:rPr>
              <a:t>1 = Changed immensely in a positive way</a:t>
            </a:r>
            <a:endParaRPr sz="1200">
              <a:solidFill>
                <a:schemeClr val="dk1"/>
              </a:solidFill>
            </a:endParaRPr>
          </a:p>
          <a:p>
            <a:pPr marL="1371600" lvl="0" indent="0" algn="l" rtl="0">
              <a:spcBef>
                <a:spcPts val="0"/>
              </a:spcBef>
              <a:spcAft>
                <a:spcPts val="0"/>
              </a:spcAft>
              <a:buNone/>
            </a:pPr>
            <a:r>
              <a:rPr lang="en-US" sz="1200">
                <a:solidFill>
                  <a:schemeClr val="dk1"/>
                </a:solidFill>
              </a:rPr>
              <a:t>2 = Changed a little in a positive way</a:t>
            </a:r>
            <a:endParaRPr sz="1200">
              <a:solidFill>
                <a:schemeClr val="dk1"/>
              </a:solidFill>
            </a:endParaRPr>
          </a:p>
          <a:p>
            <a:pPr marL="1371600" lvl="0" indent="0" algn="l" rtl="0">
              <a:spcBef>
                <a:spcPts val="0"/>
              </a:spcBef>
              <a:spcAft>
                <a:spcPts val="0"/>
              </a:spcAft>
              <a:buNone/>
            </a:pPr>
            <a:r>
              <a:rPr lang="en-US" sz="1200">
                <a:solidFill>
                  <a:schemeClr val="dk1"/>
                </a:solidFill>
              </a:rPr>
              <a:t>3 = No change</a:t>
            </a:r>
            <a:endParaRPr sz="1200">
              <a:solidFill>
                <a:schemeClr val="dk1"/>
              </a:solidFill>
            </a:endParaRPr>
          </a:p>
          <a:p>
            <a:pPr marL="1371600" lvl="0" indent="0" algn="l" rtl="0">
              <a:spcBef>
                <a:spcPts val="0"/>
              </a:spcBef>
              <a:spcAft>
                <a:spcPts val="0"/>
              </a:spcAft>
              <a:buNone/>
            </a:pPr>
            <a:r>
              <a:rPr lang="en-US" sz="1200">
                <a:solidFill>
                  <a:schemeClr val="dk1"/>
                </a:solidFill>
              </a:rPr>
              <a:t>4 = Changed a little in a negative way</a:t>
            </a:r>
            <a:endParaRPr sz="1200">
              <a:solidFill>
                <a:schemeClr val="dk1"/>
              </a:solidFill>
            </a:endParaRPr>
          </a:p>
          <a:p>
            <a:pPr marL="1371600" lvl="0" indent="0" algn="l" rtl="0">
              <a:spcBef>
                <a:spcPts val="0"/>
              </a:spcBef>
              <a:spcAft>
                <a:spcPts val="0"/>
              </a:spcAft>
              <a:buNone/>
            </a:pPr>
            <a:r>
              <a:rPr lang="en-US" sz="1200">
                <a:solidFill>
                  <a:schemeClr val="dk1"/>
                </a:solidFill>
              </a:rPr>
              <a:t>5 = Changed immensely in a negative way</a:t>
            </a:r>
            <a:endParaRPr sz="1200">
              <a:solidFill>
                <a:schemeClr val="dk1"/>
              </a:solidFill>
            </a:endParaRPr>
          </a:p>
          <a:p>
            <a:pPr marL="914400" lvl="1" indent="-247650" algn="l" rtl="0">
              <a:spcBef>
                <a:spcPts val="0"/>
              </a:spcBef>
              <a:spcAft>
                <a:spcPts val="0"/>
              </a:spcAft>
              <a:buClr>
                <a:schemeClr val="dk1"/>
              </a:buClr>
              <a:buSzPts val="1200"/>
              <a:buChar char="○"/>
            </a:pPr>
            <a:r>
              <a:rPr lang="en-US" sz="1200">
                <a:solidFill>
                  <a:schemeClr val="dk1"/>
                </a:solidFill>
              </a:rPr>
              <a:t>Demographics: age, how long they have been a nurse, insurance, etc</a:t>
            </a:r>
            <a:endParaRPr sz="1200">
              <a:solidFill>
                <a:schemeClr val="dk1"/>
              </a:solidFill>
            </a:endParaRPr>
          </a:p>
          <a:p>
            <a:pPr marL="914400" lvl="1" indent="-247650" algn="l" rtl="0">
              <a:spcBef>
                <a:spcPts val="0"/>
              </a:spcBef>
              <a:spcAft>
                <a:spcPts val="0"/>
              </a:spcAft>
              <a:buClr>
                <a:schemeClr val="dk1"/>
              </a:buClr>
              <a:buSzPts val="1200"/>
              <a:buChar char="○"/>
            </a:pPr>
            <a:r>
              <a:rPr lang="en-US" sz="1200">
                <a:solidFill>
                  <a:schemeClr val="dk1"/>
                </a:solidFill>
              </a:rPr>
              <a:t>ADAPTA-10 original survey</a:t>
            </a:r>
            <a:endParaRPr sz="1200">
              <a:solidFill>
                <a:schemeClr val="dk1"/>
              </a:solidFill>
            </a:endParaRPr>
          </a:p>
          <a:p>
            <a:pPr marL="1371600" lvl="0" indent="0" algn="l" rtl="0">
              <a:lnSpc>
                <a:spcPct val="115000"/>
              </a:lnSpc>
              <a:spcBef>
                <a:spcPts val="0"/>
              </a:spcBef>
              <a:spcAft>
                <a:spcPts val="0"/>
              </a:spcAft>
              <a:buNone/>
            </a:pPr>
            <a:r>
              <a:rPr lang="en-US" sz="1200">
                <a:solidFill>
                  <a:schemeClr val="dk1"/>
                </a:solidFill>
              </a:rPr>
              <a:t>1 = not at all</a:t>
            </a:r>
            <a:endParaRPr sz="1200">
              <a:solidFill>
                <a:schemeClr val="dk1"/>
              </a:solidFill>
            </a:endParaRPr>
          </a:p>
          <a:p>
            <a:pPr marL="1371600" lvl="0" indent="0" algn="l" rtl="0">
              <a:lnSpc>
                <a:spcPct val="115000"/>
              </a:lnSpc>
              <a:spcBef>
                <a:spcPts val="0"/>
              </a:spcBef>
              <a:spcAft>
                <a:spcPts val="0"/>
              </a:spcAft>
              <a:buNone/>
            </a:pPr>
            <a:r>
              <a:rPr lang="en-US" sz="1200">
                <a:solidFill>
                  <a:schemeClr val="dk1"/>
                </a:solidFill>
              </a:rPr>
              <a:t>2 = a little</a:t>
            </a:r>
            <a:endParaRPr sz="1200">
              <a:solidFill>
                <a:schemeClr val="dk1"/>
              </a:solidFill>
            </a:endParaRPr>
          </a:p>
          <a:p>
            <a:pPr marL="1371600" lvl="0" indent="0" algn="l" rtl="0">
              <a:lnSpc>
                <a:spcPct val="115000"/>
              </a:lnSpc>
              <a:spcBef>
                <a:spcPts val="0"/>
              </a:spcBef>
              <a:spcAft>
                <a:spcPts val="0"/>
              </a:spcAft>
              <a:buNone/>
            </a:pPr>
            <a:r>
              <a:rPr lang="en-US" sz="1200">
                <a:solidFill>
                  <a:schemeClr val="dk1"/>
                </a:solidFill>
              </a:rPr>
              <a:t>3 = somewhat</a:t>
            </a:r>
            <a:endParaRPr sz="1200">
              <a:solidFill>
                <a:schemeClr val="dk1"/>
              </a:solidFill>
            </a:endParaRPr>
          </a:p>
          <a:p>
            <a:pPr marL="1371600" lvl="0" indent="0" algn="l" rtl="0">
              <a:lnSpc>
                <a:spcPct val="115000"/>
              </a:lnSpc>
              <a:spcBef>
                <a:spcPts val="0"/>
              </a:spcBef>
              <a:spcAft>
                <a:spcPts val="0"/>
              </a:spcAft>
              <a:buNone/>
            </a:pPr>
            <a:r>
              <a:rPr lang="en-US" sz="1200">
                <a:solidFill>
                  <a:schemeClr val="dk1"/>
                </a:solidFill>
              </a:rPr>
              <a:t>4 = quite a lot</a:t>
            </a:r>
            <a:endParaRPr sz="1200">
              <a:solidFill>
                <a:schemeClr val="dk1"/>
              </a:solidFill>
            </a:endParaRPr>
          </a:p>
          <a:p>
            <a:pPr marL="1371600" lvl="0" indent="0" algn="l" rtl="0">
              <a:lnSpc>
                <a:spcPct val="115000"/>
              </a:lnSpc>
              <a:spcBef>
                <a:spcPts val="0"/>
              </a:spcBef>
              <a:spcAft>
                <a:spcPts val="0"/>
              </a:spcAft>
              <a:buNone/>
            </a:pPr>
            <a:r>
              <a:rPr lang="en-US" sz="1200">
                <a:solidFill>
                  <a:schemeClr val="dk1"/>
                </a:solidFill>
              </a:rPr>
              <a:t>5 = very much</a:t>
            </a:r>
            <a:endParaRPr sz="1200">
              <a:solidFill>
                <a:schemeClr val="dk1"/>
              </a:solidFill>
            </a:endParaRPr>
          </a:p>
        </p:txBody>
      </p:sp>
      <p:sp>
        <p:nvSpPr>
          <p:cNvPr id="83" name="Google Shape;83;p1"/>
          <p:cNvSpPr txBox="1"/>
          <p:nvPr/>
        </p:nvSpPr>
        <p:spPr>
          <a:xfrm>
            <a:off x="139125" y="3707175"/>
            <a:ext cx="3756000" cy="459000"/>
          </a:xfrm>
          <a:prstGeom prst="rect">
            <a:avLst/>
          </a:prstGeom>
          <a:solidFill>
            <a:srgbClr val="04573A"/>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800">
                <a:solidFill>
                  <a:schemeClr val="lt1"/>
                </a:solidFill>
              </a:rPr>
              <a:t>Discussion</a:t>
            </a:r>
            <a:endParaRPr sz="1800">
              <a:solidFill>
                <a:schemeClr val="lt1"/>
              </a:solidFill>
            </a:endParaRPr>
          </a:p>
        </p:txBody>
      </p:sp>
      <p:sp>
        <p:nvSpPr>
          <p:cNvPr id="84" name="Google Shape;84;p1"/>
          <p:cNvSpPr txBox="1"/>
          <p:nvPr/>
        </p:nvSpPr>
        <p:spPr>
          <a:xfrm>
            <a:off x="8795150" y="1238025"/>
            <a:ext cx="3297600" cy="55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Demographics</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60% </a:t>
            </a:r>
            <a:r>
              <a:rPr lang="en-US">
                <a:latin typeface="Calibri"/>
                <a:ea typeface="Calibri"/>
                <a:cs typeface="Calibri"/>
                <a:sym typeface="Calibri"/>
              </a:rPr>
              <a:t>20-35 years old</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50% </a:t>
            </a:r>
            <a:r>
              <a:rPr lang="en-US">
                <a:latin typeface="Calibri"/>
                <a:ea typeface="Calibri"/>
                <a:cs typeface="Calibri"/>
                <a:sym typeface="Calibri"/>
              </a:rPr>
              <a:t>have been an RN for 0-2 years, </a:t>
            </a:r>
            <a:r>
              <a:rPr lang="en-US" b="1">
                <a:latin typeface="Calibri"/>
                <a:ea typeface="Calibri"/>
                <a:cs typeface="Calibri"/>
                <a:sym typeface="Calibri"/>
              </a:rPr>
              <a:t>60% </a:t>
            </a:r>
            <a:r>
              <a:rPr lang="en-US">
                <a:latin typeface="Calibri"/>
                <a:ea typeface="Calibri"/>
                <a:cs typeface="Calibri"/>
                <a:sym typeface="Calibri"/>
              </a:rPr>
              <a:t>have been at their most recent facility for 0-2 years</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100%</a:t>
            </a:r>
            <a:r>
              <a:rPr lang="en-US">
                <a:latin typeface="Calibri"/>
                <a:ea typeface="Calibri"/>
                <a:cs typeface="Calibri"/>
                <a:sym typeface="Calibri"/>
              </a:rPr>
              <a:t> full time staff RN</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ADAPATA-10 original and modified results</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solidFill>
                  <a:schemeClr val="dk1"/>
                </a:solidFill>
                <a:latin typeface="Calibri"/>
                <a:ea typeface="Calibri"/>
                <a:cs typeface="Calibri"/>
                <a:sym typeface="Calibri"/>
              </a:rPr>
              <a:t>90%</a:t>
            </a:r>
            <a:r>
              <a:rPr lang="en-US">
                <a:solidFill>
                  <a:schemeClr val="dk1"/>
                </a:solidFill>
                <a:latin typeface="Calibri"/>
                <a:ea typeface="Calibri"/>
                <a:cs typeface="Calibri"/>
                <a:sym typeface="Calibri"/>
              </a:rPr>
              <a:t> feel smart and aware of what is going on …</a:t>
            </a:r>
            <a:r>
              <a:rPr lang="en-US" b="1">
                <a:solidFill>
                  <a:schemeClr val="dk1"/>
                </a:solidFill>
                <a:latin typeface="Calibri"/>
                <a:ea typeface="Calibri"/>
                <a:cs typeface="Calibri"/>
                <a:sym typeface="Calibri"/>
              </a:rPr>
              <a:t>⅔ </a:t>
            </a:r>
            <a:r>
              <a:rPr lang="en-US">
                <a:solidFill>
                  <a:schemeClr val="dk1"/>
                </a:solidFill>
                <a:latin typeface="Calibri"/>
                <a:ea typeface="Calibri"/>
                <a:cs typeface="Calibri"/>
                <a:sym typeface="Calibri"/>
              </a:rPr>
              <a:t>say practice with MAE has improved positively </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50%</a:t>
            </a:r>
            <a:r>
              <a:rPr lang="en-US">
                <a:latin typeface="Calibri"/>
                <a:ea typeface="Calibri"/>
                <a:cs typeface="Calibri"/>
                <a:sym typeface="Calibri"/>
              </a:rPr>
              <a:t> aware of current events</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90% </a:t>
            </a:r>
            <a:r>
              <a:rPr lang="en-US">
                <a:latin typeface="Calibri"/>
                <a:ea typeface="Calibri"/>
                <a:cs typeface="Calibri"/>
                <a:sym typeface="Calibri"/>
              </a:rPr>
              <a:t>agree stress increased at work</a:t>
            </a:r>
            <a:endParaRPr>
              <a:latin typeface="Calibri"/>
              <a:ea typeface="Calibri"/>
              <a:cs typeface="Calibri"/>
              <a:sym typeface="Calibri"/>
            </a:endParaRPr>
          </a:p>
          <a:p>
            <a:pPr marL="742950" lvl="2" indent="-203200" algn="l" rtl="0">
              <a:spcBef>
                <a:spcPts val="0"/>
              </a:spcBef>
              <a:spcAft>
                <a:spcPts val="0"/>
              </a:spcAft>
              <a:buSzPts val="1400"/>
              <a:buFont typeface="Calibri"/>
              <a:buChar char="○"/>
            </a:pPr>
            <a:r>
              <a:rPr lang="en-US" b="1">
                <a:latin typeface="Calibri"/>
                <a:ea typeface="Calibri"/>
                <a:cs typeface="Calibri"/>
                <a:sym typeface="Calibri"/>
              </a:rPr>
              <a:t>80%</a:t>
            </a:r>
            <a:r>
              <a:rPr lang="en-US">
                <a:latin typeface="Calibri"/>
                <a:ea typeface="Calibri"/>
                <a:cs typeface="Calibri"/>
                <a:sym typeface="Calibri"/>
              </a:rPr>
              <a:t> do not have enough energy to cope with everyday life</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90%</a:t>
            </a:r>
            <a:r>
              <a:rPr lang="en-US">
                <a:latin typeface="Calibri"/>
                <a:ea typeface="Calibri"/>
                <a:cs typeface="Calibri"/>
                <a:sym typeface="Calibri"/>
              </a:rPr>
              <a:t> considering obtaining private insurance or already have it</a:t>
            </a:r>
            <a:endParaRPr>
              <a:latin typeface="Calibri"/>
              <a:ea typeface="Calibri"/>
              <a:cs typeface="Calibri"/>
              <a:sym typeface="Calibri"/>
            </a:endParaRPr>
          </a:p>
          <a:p>
            <a:pPr marL="742950" lvl="3" indent="-203200" algn="l" rtl="0">
              <a:spcBef>
                <a:spcPts val="0"/>
              </a:spcBef>
              <a:spcAft>
                <a:spcPts val="0"/>
              </a:spcAft>
              <a:buSzPts val="1400"/>
              <a:buFont typeface="Calibri"/>
              <a:buChar char="○"/>
            </a:pPr>
            <a:r>
              <a:rPr lang="en-US" b="1">
                <a:latin typeface="Calibri"/>
                <a:ea typeface="Calibri"/>
                <a:cs typeface="Calibri"/>
                <a:sym typeface="Calibri"/>
              </a:rPr>
              <a:t>6/10</a:t>
            </a:r>
            <a:r>
              <a:rPr lang="en-US">
                <a:latin typeface="Calibri"/>
                <a:ea typeface="Calibri"/>
                <a:cs typeface="Calibri"/>
                <a:sym typeface="Calibri"/>
              </a:rPr>
              <a:t> have insurance and 5 of them obtained it in the last 3 years</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70% </a:t>
            </a:r>
            <a:r>
              <a:rPr lang="en-US">
                <a:latin typeface="Calibri"/>
                <a:ea typeface="Calibri"/>
                <a:cs typeface="Calibri"/>
                <a:sym typeface="Calibri"/>
              </a:rPr>
              <a:t>do not feel they will be evaluated justly in the case of an MAE</a:t>
            </a:r>
            <a:endParaRPr>
              <a:latin typeface="Calibri"/>
              <a:ea typeface="Calibri"/>
              <a:cs typeface="Calibri"/>
              <a:sym typeface="Calibri"/>
            </a:endParaRPr>
          </a:p>
          <a:p>
            <a:pPr marL="342900" lvl="1" indent="-203200" algn="l" rtl="0">
              <a:spcBef>
                <a:spcPts val="0"/>
              </a:spcBef>
              <a:spcAft>
                <a:spcPts val="0"/>
              </a:spcAft>
              <a:buSzPts val="1400"/>
              <a:buFont typeface="Calibri"/>
              <a:buChar char="●"/>
            </a:pPr>
            <a:r>
              <a:rPr lang="en-US" b="1">
                <a:latin typeface="Calibri"/>
                <a:ea typeface="Calibri"/>
                <a:cs typeface="Calibri"/>
                <a:sym typeface="Calibri"/>
              </a:rPr>
              <a:t>30%</a:t>
            </a:r>
            <a:r>
              <a:rPr lang="en-US">
                <a:latin typeface="Calibri"/>
                <a:ea typeface="Calibri"/>
                <a:cs typeface="Calibri"/>
                <a:sym typeface="Calibri"/>
              </a:rPr>
              <a:t> say patient care quality decreases, another </a:t>
            </a:r>
            <a:r>
              <a:rPr lang="en-US" b="1">
                <a:latin typeface="Calibri"/>
                <a:ea typeface="Calibri"/>
                <a:cs typeface="Calibri"/>
                <a:sym typeface="Calibri"/>
              </a:rPr>
              <a:t>30%</a:t>
            </a:r>
            <a:r>
              <a:rPr lang="en-US">
                <a:latin typeface="Calibri"/>
                <a:ea typeface="Calibri"/>
                <a:cs typeface="Calibri"/>
                <a:sym typeface="Calibri"/>
              </a:rPr>
              <a:t> see no change</a:t>
            </a:r>
            <a:endParaRPr>
              <a:latin typeface="Calibri"/>
              <a:ea typeface="Calibri"/>
              <a:cs typeface="Calibri"/>
              <a:sym typeface="Calibri"/>
            </a:endParaRPr>
          </a:p>
        </p:txBody>
      </p:sp>
      <p:sp>
        <p:nvSpPr>
          <p:cNvPr id="85" name="Google Shape;85;p1"/>
          <p:cNvSpPr txBox="1"/>
          <p:nvPr/>
        </p:nvSpPr>
        <p:spPr>
          <a:xfrm>
            <a:off x="139150" y="4082625"/>
            <a:ext cx="4062000" cy="26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50"/>
              <a:t>Demographic Target: </a:t>
            </a:r>
            <a:endParaRPr sz="1250"/>
          </a:p>
          <a:p>
            <a:pPr marL="285750" lvl="0" indent="-193675" algn="l" rtl="0">
              <a:spcBef>
                <a:spcPts val="0"/>
              </a:spcBef>
              <a:spcAft>
                <a:spcPts val="0"/>
              </a:spcAft>
              <a:buSzPts val="1250"/>
              <a:buChar char="●"/>
            </a:pPr>
            <a:r>
              <a:rPr lang="en-US" sz="1250"/>
              <a:t>20-35 year old full time staff with an RN for 0-2 years or new to unit</a:t>
            </a:r>
            <a:endParaRPr sz="1250"/>
          </a:p>
          <a:p>
            <a:pPr marL="285750" lvl="0" indent="-193675" algn="l" rtl="0">
              <a:spcBef>
                <a:spcPts val="0"/>
              </a:spcBef>
              <a:spcAft>
                <a:spcPts val="0"/>
              </a:spcAft>
              <a:buSzPts val="1250"/>
              <a:buChar char="●"/>
            </a:pPr>
            <a:r>
              <a:rPr lang="en-US" sz="1250"/>
              <a:t>Learned how to be nurses during nursing events</a:t>
            </a:r>
            <a:endParaRPr sz="1250"/>
          </a:p>
          <a:p>
            <a:pPr marL="0" lvl="0" indent="0" algn="l" rtl="0">
              <a:spcBef>
                <a:spcPts val="0"/>
              </a:spcBef>
              <a:spcAft>
                <a:spcPts val="0"/>
              </a:spcAft>
              <a:buNone/>
            </a:pPr>
            <a:r>
              <a:rPr lang="en-US" sz="1250"/>
              <a:t>Suggested interventions: promoting a positive and supportive work environment </a:t>
            </a:r>
            <a:endParaRPr sz="1250"/>
          </a:p>
          <a:p>
            <a:pPr marL="285750" lvl="0" indent="-193675" algn="l" rtl="0">
              <a:spcBef>
                <a:spcPts val="0"/>
              </a:spcBef>
              <a:spcAft>
                <a:spcPts val="0"/>
              </a:spcAft>
              <a:buSzPts val="1250"/>
              <a:buChar char="●"/>
            </a:pPr>
            <a:r>
              <a:rPr lang="en-US" sz="1250"/>
              <a:t>Not lacking in intelligence or confidence</a:t>
            </a:r>
            <a:endParaRPr sz="1250"/>
          </a:p>
          <a:p>
            <a:pPr marL="285750" lvl="0" indent="-193675" algn="l" rtl="0">
              <a:spcBef>
                <a:spcPts val="0"/>
              </a:spcBef>
              <a:spcAft>
                <a:spcPts val="0"/>
              </a:spcAft>
              <a:buSzPts val="1250"/>
              <a:buChar char="●"/>
            </a:pPr>
            <a:r>
              <a:rPr lang="en-US" sz="1250"/>
              <a:t>Increase trust and feelings of safety: hospitals reinforcing strong insurance policies, educate staffing on current events to increase transparency and trust</a:t>
            </a:r>
            <a:endParaRPr sz="1250"/>
          </a:p>
          <a:p>
            <a:pPr marL="285750" lvl="0" indent="-193675" algn="l" rtl="0">
              <a:spcBef>
                <a:spcPts val="0"/>
              </a:spcBef>
              <a:spcAft>
                <a:spcPts val="0"/>
              </a:spcAft>
              <a:buSzPts val="1250"/>
              <a:buChar char="●"/>
            </a:pPr>
            <a:r>
              <a:rPr lang="en-US" sz="1250"/>
              <a:t>Decrease effects of stress: coping strategies, mental health resources, safe nurse-patient ratios</a:t>
            </a:r>
            <a:endParaRPr sz="1250"/>
          </a:p>
        </p:txBody>
      </p:sp>
      <p:sp>
        <p:nvSpPr>
          <p:cNvPr id="86" name="Google Shape;86;p1"/>
          <p:cNvSpPr txBox="1"/>
          <p:nvPr/>
        </p:nvSpPr>
        <p:spPr>
          <a:xfrm>
            <a:off x="3505500" y="0"/>
            <a:ext cx="6621600" cy="6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rgbClr val="FFFFFF"/>
                </a:solidFill>
                <a:latin typeface="Calibri"/>
                <a:ea typeface="Calibri"/>
                <a:cs typeface="Calibri"/>
                <a:sym typeface="Calibri"/>
              </a:rPr>
              <a:t>Adaptation to Change in Nursing Attitudes and Practice</a:t>
            </a:r>
            <a:endParaRPr sz="2100" b="1">
              <a:solidFill>
                <a:srgbClr val="FFFFFF"/>
              </a:solidFill>
              <a:latin typeface="Calibri"/>
              <a:ea typeface="Calibri"/>
              <a:cs typeface="Calibri"/>
              <a:sym typeface="Calibri"/>
            </a:endParaRPr>
          </a:p>
          <a:p>
            <a:pPr marL="0" lvl="0" indent="0" algn="ctr" rtl="0">
              <a:spcBef>
                <a:spcPts val="0"/>
              </a:spcBef>
              <a:spcAft>
                <a:spcPts val="0"/>
              </a:spcAft>
              <a:buNone/>
            </a:pPr>
            <a:r>
              <a:rPr lang="en-US" sz="1500">
                <a:solidFill>
                  <a:srgbClr val="FFFFFF"/>
                </a:solidFill>
                <a:latin typeface="Calibri"/>
                <a:ea typeface="Calibri"/>
                <a:cs typeface="Calibri"/>
                <a:sym typeface="Calibri"/>
              </a:rPr>
              <a:t>Bryanna Stevenson</a:t>
            </a:r>
            <a:endParaRPr sz="1500">
              <a:solidFill>
                <a:srgbClr val="FFFF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 name="HONORS VOICE OVER.m4a" descr="HONORS VOICE OVER.m4a">
            <a:hlinkClick r:id="" action="ppaction://media"/>
            <a:extLst>
              <a:ext uri="{FF2B5EF4-FFF2-40B4-BE49-F238E27FC236}">
                <a16:creationId xmlns:a16="http://schemas.microsoft.com/office/drawing/2014/main" id="{903A7508-BC28-EB4E-8842-7368D86CF7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9561" y="5765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5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490</Words>
  <Application>Microsoft Macintosh PowerPoint</Application>
  <PresentationFormat>Widescreen</PresentationFormat>
  <Paragraphs>54</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Bry Stevenson</cp:lastModifiedBy>
  <cp:revision>1</cp:revision>
  <dcterms:created xsi:type="dcterms:W3CDTF">2021-06-07T21:18:11Z</dcterms:created>
  <dcterms:modified xsi:type="dcterms:W3CDTF">2023-11-01T02:00:32Z</dcterms:modified>
</cp:coreProperties>
</file>